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1009" r:id="rId3"/>
    <p:sldId id="1011" r:id="rId4"/>
    <p:sldId id="1012" r:id="rId5"/>
    <p:sldId id="1013" r:id="rId6"/>
    <p:sldId id="1015" r:id="rId7"/>
    <p:sldId id="1016" r:id="rId8"/>
    <p:sldId id="1014" r:id="rId9"/>
    <p:sldId id="1017" r:id="rId10"/>
    <p:sldId id="1018" r:id="rId11"/>
    <p:sldId id="1040" r:id="rId12"/>
    <p:sldId id="1041" r:id="rId13"/>
    <p:sldId id="1020" r:id="rId14"/>
    <p:sldId id="1021" r:id="rId15"/>
    <p:sldId id="1038" r:id="rId16"/>
    <p:sldId id="1022" r:id="rId17"/>
    <p:sldId id="1039" r:id="rId18"/>
    <p:sldId id="1023" r:id="rId19"/>
    <p:sldId id="1024" r:id="rId20"/>
    <p:sldId id="1044" r:id="rId21"/>
    <p:sldId id="1046" r:id="rId22"/>
    <p:sldId id="1047" r:id="rId23"/>
    <p:sldId id="1042" r:id="rId24"/>
    <p:sldId id="1048" r:id="rId25"/>
    <p:sldId id="1030" r:id="rId26"/>
    <p:sldId id="1031" r:id="rId27"/>
    <p:sldId id="1032" r:id="rId28"/>
    <p:sldId id="1033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36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20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Did you come back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yesterday</a:t>
            </a:r>
            <a:r>
              <a:rPr lang="zh-CN" altLang="en-US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？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48435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二、从方框中选出与下列英文释义对应的一项。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face to face with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 very fast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0630" y="26733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13922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碰上，遇见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“come face to face with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与某人或某物面对面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的意思相符。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07641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pc="-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赶紧，匆忙</a:t>
            </a:r>
            <a:r>
              <a:rPr lang="en-US" altLang="zh-CN" b="1" spc="-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“move very fast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快速移动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pc="-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的意思相符。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8470" y="45848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8582" y="1994393"/>
            <a:ext cx="11233248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Finish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ice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cream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meet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hurry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drop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20531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very cold, sweet food made from frozen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冷冻的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milk or cream, sugar, and a flavour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调味品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3708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 very cold, sweet food made from frozen milk or cream, sugar, and a flavour”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准确地解释了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cream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冰激凌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的制作原料和特点，即由冷冻的牛奶或奶油、糖和调味料制成的非常凉且甜的食物。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22488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78582" y="1556792"/>
            <a:ext cx="11233248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Finish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ice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cream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meet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hurry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drop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263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7548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or sink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up or use up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2629879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无意中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使掉落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“fall or sink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落下或下沉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3"/>
          <p:cNvSpPr txBox="1">
            <a:spLocks/>
          </p:cNvSpPr>
          <p:nvPr/>
        </p:nvSpPr>
        <p:spPr bwMode="auto">
          <a:xfrm>
            <a:off x="360854" y="458112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finish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吃完，喝完，用尽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“eat up or use up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吃光或用光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10665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60764" y="39954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78582" y="1492078"/>
            <a:ext cx="11233248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Finish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ice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cream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meet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hurry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drop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55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4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1075"/>
            <a:ext cx="11485848" cy="38318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7741285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  <a:tab pos="7741285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park _________bus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	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</a:p>
          <a:p>
            <a:pPr indent="1799590" hangingPunct="0">
              <a:spcAft>
                <a:spcPts val="0"/>
              </a:spcAft>
              <a:tabLst>
                <a:tab pos="4500880" algn="l"/>
              </a:tabLst>
            </a:pP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00880" algn="l"/>
              </a:tabLst>
            </a:pP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7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is _________London _________Sam and Amy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00880" algn="l"/>
              </a:tabLst>
            </a:pP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	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	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2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9" y="717637"/>
            <a:ext cx="7325834" cy="778526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9783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表示乘坐某种交通工具用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“by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＋交通工具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，故选 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04659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/>
              <a:t>B</a:t>
            </a:r>
            <a:endParaRPr lang="zh-CN" altLang="en-US" sz="2700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480048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此题可用排除法。介词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后面加地点时，一般接大地点，如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7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London,in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Beijing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等，可排除选项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“with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＋人名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，可排除选项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9508" y="38292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cs typeface="Times New Roman" panose="02020603050405020304" pitchFamily="18" charset="0"/>
              </a:rPr>
              <a:t>C</a:t>
            </a:r>
            <a:endParaRPr lang="zh-CN" altLang="en-US" sz="2700"/>
          </a:p>
        </p:txBody>
      </p:sp>
    </p:spTree>
    <p:extLst>
      <p:ext uri="{BB962C8B-B14F-4D97-AF65-F5344CB8AC3E}">
        <p14:creationId xmlns:p14="http://schemas.microsoft.com/office/powerpoint/2010/main" val="9678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550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0088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come back last Sunday?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2288" hangingPunct="0">
              <a:spcAft>
                <a:spcPts val="0"/>
              </a:spcAft>
              <a:tabLst>
                <a:tab pos="4500880" algn="l"/>
                <a:tab pos="48609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_________back last Saturday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comes</a:t>
            </a:r>
          </a:p>
          <a:p>
            <a:pPr indent="1799590" hangingPunct="0">
              <a:spcAft>
                <a:spcPts val="0"/>
              </a:spcAft>
              <a:tabLst>
                <a:tab pos="4838700" algn="l"/>
                <a:tab pos="4860925" algn="l"/>
              </a:tabLs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4860925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4860925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486092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You’re back _________China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48609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5578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此题考查一般过去时的用法。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Saturday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表示过去，此句要用一般过去时，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97567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此题考查固定搭配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back from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的用法。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back from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回来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760" y="8742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8134" y="39040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1920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38700" algn="l"/>
                <a:tab pos="48609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We’re _________home now, John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going to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going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3061927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此题考查现在进行时的用法。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是现在进行时的标志词，动词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需用其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形式。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在这里作副词，前面不用加介词。故选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65386" y="194322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64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四、根据下面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一家人上周末的活动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     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</a:t>
            </a:r>
            <a:endParaRPr lang="en-US" altLang="zh-CN" smtClean="0">
              <a:solidFill>
                <a:srgbClr val="00AEEF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AEEF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Tiantian’s father wash clothes?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Tiantian’s mother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_____?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she did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y1.jpg" descr="id:21474932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26654" y="1442373"/>
            <a:ext cx="1714500" cy="1249680"/>
          </a:xfrm>
          <a:prstGeom prst="rect">
            <a:avLst/>
          </a:prstGeom>
        </p:spPr>
      </p:pic>
      <p:pic>
        <p:nvPicPr>
          <p:cNvPr id="5" name="gyy2.jpg" descr="id:21474932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43078" y="1330148"/>
            <a:ext cx="1512168" cy="151216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887294" y="2827107"/>
            <a:ext cx="702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Yes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255446" y="2801229"/>
            <a:ext cx="19415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mtClean="0"/>
              <a:t> </a:t>
            </a:r>
            <a:r>
              <a:rPr lang="en-US" altLang="zh-CN"/>
              <a:t>he </a:t>
            </a:r>
            <a:r>
              <a:rPr lang="en-US" altLang="zh-CN" smtClean="0"/>
              <a:t>        did</a:t>
            </a:r>
            <a:endParaRPr lang="zh-CN" altLang="en-US"/>
          </a:p>
        </p:txBody>
      </p:sp>
      <p:sp>
        <p:nvSpPr>
          <p:cNvPr id="9" name="内容占位符 6"/>
          <p:cNvSpPr txBox="1">
            <a:spLocks/>
          </p:cNvSpPr>
          <p:nvPr/>
        </p:nvSpPr>
        <p:spPr bwMode="auto">
          <a:xfrm>
            <a:off x="360854" y="3284984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的爸爸在洗衣服。一般过去时的一般疑问句的肯定回答为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7"/>
          <p:cNvSpPr txBox="1">
            <a:spLocks/>
          </p:cNvSpPr>
          <p:nvPr/>
        </p:nvSpPr>
        <p:spPr bwMode="auto">
          <a:xfrm>
            <a:off x="360854" y="519210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图中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的妈妈在做鱼，一般过去时的一般疑问句中，助动词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提前，动词用原形。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462271" y="4743653"/>
            <a:ext cx="22717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cook     </a:t>
            </a:r>
            <a:r>
              <a:rPr lang="en-US" altLang="zh-CN">
                <a:cs typeface="Times New Roman" panose="02020603050405020304" pitchFamily="18" charset="0"/>
              </a:rPr>
              <a:t>fish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75953"/>
            <a:ext cx="11485848" cy="2031325"/>
          </a:xfrm>
        </p:spPr>
        <p:txBody>
          <a:bodyPr/>
          <a:lstStyle/>
          <a:p>
            <a:pPr algn="l">
              <a:spcAft>
                <a:spcPts val="0"/>
              </a:spcAf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mtClean="0">
              <a:solidFill>
                <a:srgbClr val="00AEEF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AEEF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 do his homework?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gyy3.jpg" descr="id:21474932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16391" y="1340768"/>
            <a:ext cx="868585" cy="1512168"/>
          </a:xfrm>
          <a:prstGeom prst="rect">
            <a:avLst/>
          </a:prstGeom>
        </p:spPr>
      </p:pic>
      <p:sp>
        <p:nvSpPr>
          <p:cNvPr id="7" name="内容占位符 8"/>
          <p:cNvSpPr txBox="1">
            <a:spLocks/>
          </p:cNvSpPr>
          <p:nvPr/>
        </p:nvSpPr>
        <p:spPr bwMode="auto">
          <a:xfrm>
            <a:off x="360854" y="361076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由图片可知</a:t>
            </a:r>
            <a:r>
              <a:rPr lang="en-US" altLang="zh-CN" b="1" spc="-1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在听音乐，对该一般过去时的一般疑问句要作否定</a:t>
            </a:r>
            <a:endParaRPr lang="en-US" altLang="zh-CN" b="1" spc="-100" dirty="0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16391" y="3000244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Did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775385" y="3000244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No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295479" y="3000244"/>
            <a:ext cx="19335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he </a:t>
            </a:r>
            <a:r>
              <a:rPr lang="en-US" altLang="zh-CN" smtClean="0">
                <a:cs typeface="Times New Roman" panose="02020603050405020304" pitchFamily="18" charset="0"/>
              </a:rPr>
              <a:t>    didn’t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03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1740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正在用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机器人提升口语对话能力。从方框中选择合适的句子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对话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5171" y="885874"/>
            <a:ext cx="3273091" cy="5096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87154" y="1950700"/>
            <a:ext cx="11233248" cy="181690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5649913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I visited them on the computer</a:t>
            </a:r>
            <a:r>
              <a:rPr lang="zh-CN" altLang="zh-CN" sz="26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！</a:t>
            </a:r>
            <a:r>
              <a:rPr lang="en-US" altLang="zh-CN" sz="2600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26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did you do?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5649913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And Big Ben is very old and </a:t>
            </a:r>
            <a:r>
              <a:rPr lang="en-US" altLang="zh-CN" sz="26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tall</a:t>
            </a:r>
            <a:r>
              <a:rPr lang="en-US" altLang="zh-CN" sz="2600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sz="26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have a good weekend?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Big Ben, Hyde Park and Tower Bridge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235704" y="3853659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D</a:t>
            </a:r>
            <a:endParaRPr lang="zh-CN" altLang="en-US" sz="2600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276162"/>
            <a:ext cx="11485848" cy="181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spc="-1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did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是对一般疑问句的肯定回答，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“Did you have a good weekend?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你度过了一个愉快的周末吗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是一般疑问句，符合语境，故选</a:t>
            </a:r>
            <a:r>
              <a:rPr lang="en-US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9271" y="5964561"/>
            <a:ext cx="35882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Diandian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Yes, I did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98180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lots of places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62758" y="29400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406214" y="3429000"/>
            <a:ext cx="1144048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下文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lots of places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回答了做的事情，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“What did you do?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你做什么了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是询问做了什么事，符合语境，故选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8528" y="908720"/>
            <a:ext cx="11233248" cy="203132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5649913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visited them on the computer</a:t>
            </a:r>
            <a:r>
              <a:rPr lang="zh-CN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did you do?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5649913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And Big Ben is very old and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tall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have a good weekend?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Big Ben, Hyde Park and Tower Bridge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模块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567" y="949589"/>
            <a:ext cx="11524280" cy="5359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188997"/>
              </p:ext>
            </p:extLst>
          </p:nvPr>
        </p:nvGraphicFramePr>
        <p:xfrm>
          <a:off x="331566" y="1478673"/>
          <a:ext cx="11524279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51072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87320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139658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IPAPANNEW" panose="02000500070000020004" pitchFamily="2" charset="0"/>
                          <a:cs typeface="Times New Roman" panose="02020603050405020304" pitchFamily="18" charset="0"/>
                        </a:rPr>
                        <a:t>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cher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sten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ll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pple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171053"/>
                  </a:ext>
                </a:extLst>
              </a:tr>
              <a:tr h="112980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0799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meet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碰上，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遇见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above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上方，在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之上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50799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ground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地面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                       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those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那些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7234"/>
            <a:ext cx="11485848" cy="138499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 places?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</a:p>
        </p:txBody>
      </p:sp>
      <p:sp>
        <p:nvSpPr>
          <p:cNvPr id="3" name="矩形 2"/>
          <p:cNvSpPr/>
          <p:nvPr/>
        </p:nvSpPr>
        <p:spPr>
          <a:xfrm>
            <a:off x="2998862" y="36450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149080"/>
            <a:ext cx="11485848" cy="1772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 places?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询问了有哪些地方，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“Big Ben, Hyde Park and Tower Bridge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大本钟、海德公园和塔桥。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回答了具体的地方，符合语境，故选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7154" y="819460"/>
            <a:ext cx="11233248" cy="203132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5649913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visited them on the computer</a:t>
            </a:r>
            <a:r>
              <a:rPr lang="zh-CN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did you do?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5649913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And Big Ben is very old and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tall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have a good weekend?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Big Ben, Hyde Park and Tower Bridge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82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55079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Hyde Park beautiful?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it’s very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83238" y="362249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360854" y="4149080"/>
            <a:ext cx="1148584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上一句提到了海德公园，此句应继续描述与这些地方相关的内容，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“And Big Ben is very old and tall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并且大本钟非常古老且高大。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7154" y="836712"/>
            <a:ext cx="11233248" cy="203132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5649913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visited them on the computer</a:t>
            </a:r>
            <a:r>
              <a:rPr lang="zh-CN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did you do?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5649913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And Big Ben is very old and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tall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have a good weekend?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Big Ben, Hyde Park and Tower Bridge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78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76596"/>
            <a:ext cx="11485848" cy="397031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you go to these places?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Haha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061971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上一句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“AI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you go to these places?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询问了去这些地方的方式，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visited them on the computer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我在电脑上参观了它们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26854" y="35689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7154" y="764704"/>
            <a:ext cx="11233248" cy="203132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5649913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visited them on the computer</a:t>
            </a:r>
            <a:r>
              <a:rPr lang="zh-CN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！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did you do?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5649913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And Big Ben is very old and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tall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have a good weekend?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Big Ben, Hyde Park and Tower Bridge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825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610915"/>
            <a:ext cx="11485848" cy="327682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3242170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补全对话题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依据对话场景与上下文语境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判断话题主题与方向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如购物场景多围绕商品、价格等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日常问候围绕健康、生活状况等。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找出对话中的关键信息与逻辑线索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比如回答中的关键词可提示上文问题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上文提及的事件发展会影响下文回应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192" y="1603972"/>
            <a:ext cx="1728192" cy="51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98947"/>
            <a:ext cx="11440128" cy="254171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按照语法和表达习惯补全内容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注意人称、时态和语态要与对话整体一致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使用符合口语表达习惯的词汇和句式</a:t>
            </a:r>
            <a:r>
              <a:rPr lang="zh-CN" altLang="zh-CN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检查补全后的对话的连贯性与合理性</a:t>
            </a:r>
            <a:r>
              <a:rPr lang="zh-CN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确保语义通顺</a:t>
            </a:r>
            <a:r>
              <a:rPr lang="zh-CN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符合正常交流逻辑</a:t>
            </a:r>
            <a:r>
              <a:rPr lang="zh-CN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避免出现语义矛盾或表达不清的情况</a:t>
            </a:r>
            <a:r>
              <a:rPr lang="zh-CN" altLang="zh-CN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prstClr val="black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56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03132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双减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政策实施后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同学们有更多时间做自己喜欢的事情。下面是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周末的活动记录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阅读朋友圈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45338"/>
            <a:ext cx="8326640" cy="6900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662" y="1574044"/>
            <a:ext cx="3154069" cy="424141"/>
          </a:xfrm>
          <a:prstGeom prst="rect">
            <a:avLst/>
          </a:prstGeom>
        </p:spPr>
      </p:pic>
      <p:pic>
        <p:nvPicPr>
          <p:cNvPr id="6" name="gyy4.jpg" descr="id:214749331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566814" y="2780928"/>
            <a:ext cx="6408712" cy="381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3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的朋友圈配图，在所选图片下方的括号里打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5.jpg" descr="id:21474933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2256752"/>
            <a:ext cx="1718945" cy="1718945"/>
          </a:xfrm>
          <a:prstGeom prst="rect">
            <a:avLst/>
          </a:prstGeom>
        </p:spPr>
      </p:pic>
      <p:pic>
        <p:nvPicPr>
          <p:cNvPr id="4" name="gyy6.jpg" descr="id:214749332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32504" y="2641443"/>
            <a:ext cx="1713865" cy="1212850"/>
          </a:xfrm>
          <a:prstGeom prst="rect">
            <a:avLst/>
          </a:prstGeom>
        </p:spPr>
      </p:pic>
      <p:pic>
        <p:nvPicPr>
          <p:cNvPr id="5" name="gyy7.jpg" descr="id:2147493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282936" y="2452013"/>
            <a:ext cx="1490892" cy="1523684"/>
          </a:xfrm>
          <a:prstGeom prst="rect">
            <a:avLst/>
          </a:prstGeom>
        </p:spPr>
      </p:pic>
      <p:pic>
        <p:nvPicPr>
          <p:cNvPr id="6" name="gyy8.jpg" descr="id:2147493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438096" y="2641443"/>
            <a:ext cx="1706245" cy="979805"/>
          </a:xfrm>
          <a:prstGeom prst="rect">
            <a:avLst/>
          </a:prstGeom>
        </p:spPr>
      </p:pic>
      <p:pic>
        <p:nvPicPr>
          <p:cNvPr id="7" name="gyy9.jpg" descr="id:214749335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911630" y="2784636"/>
            <a:ext cx="1695450" cy="69342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456788" y="4118541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97404" y="410260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78519" y="4103923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734082" y="410128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8582" y="4618632"/>
            <a:ext cx="487345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通读全文可选出相应的图片。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4896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根据朋友圈内容，选择正确的答案。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 and her family went to the zoo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1263" algn="l"/>
                <a:tab pos="5114925" algn="l"/>
                <a:tab pos="83423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foot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car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021263" algn="l"/>
                <a:tab pos="5114925" algn="l"/>
                <a:tab pos="83423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1263" algn="l"/>
                <a:tab pos="5114925" algn="l"/>
                <a:tab pos="8342313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1263" algn="l"/>
                <a:tab pos="5114925" algn="l"/>
                <a:tab pos="8342313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1263" algn="l"/>
                <a:tab pos="5114925" algn="l"/>
                <a:tab pos="83423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reading, we know today is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021263" algn="l"/>
                <a:tab pos="5114925" algn="l"/>
                <a:tab pos="83423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Monday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Saturday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1" hangingPunct="0">
              <a:spcAft>
                <a:spcPts val="0"/>
              </a:spcAft>
              <a:tabLst>
                <a:tab pos="4770755" algn="l"/>
                <a:tab pos="7651115" algn="l"/>
              </a:tabLst>
            </a:pPr>
            <a:endParaRPr lang="en-US" altLang="zh-CN" sz="105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56278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waited for a bus near our home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可知，他们坐公交车去的动物园，故选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501317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“Yesterday was Sunday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可知，昨天是星期日，则今天是星期一，故选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15402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7096" y="389487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6644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793875" algn="l"/>
                <a:tab pos="52022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 met Lanlan _________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school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restaurant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09013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09013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09013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09013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09013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090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best title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passage?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202238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Ice creams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198180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“In the zoo, I met my friend Lanlan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是在动物园遇到的，故选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7096" y="88459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509120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“Yesterday was Sunday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were tired but happy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可知，我们度过了一个快乐的星期日，故选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7096" y="33438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978518"/>
              </p:ext>
            </p:extLst>
          </p:nvPr>
        </p:nvGraphicFramePr>
        <p:xfrm>
          <a:off x="334566" y="1325730"/>
          <a:ext cx="11521280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38803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88247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31333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519805" algn="l"/>
                          <a:tab pos="5507990" algn="l"/>
                        </a:tabLst>
                      </a:pPr>
                      <a:r>
                        <a:rPr lang="en-US" sz="28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cream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冰激凌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宾格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50799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finish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吃完，喝完，用尽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等待，等候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50799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hurry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赶紧，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匆忙</a:t>
                      </a:r>
                      <a:r>
                        <a:rPr lang="en-US" altLang="zh-CN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        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50799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dropped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drop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）（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无意中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使掉落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50799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发送，寄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电子邮件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550799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love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爱你的</a:t>
                      </a: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132427"/>
              </p:ext>
            </p:extLst>
          </p:nvPr>
        </p:nvGraphicFramePr>
        <p:xfrm>
          <a:off x="360854" y="980728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21784">
                  <a:extLst>
                    <a:ext uri="{9D8B030D-6E8A-4147-A177-3AD203B41FA5}">
                      <a16:colId xmlns:a16="http://schemas.microsoft.com/office/drawing/2014/main" val="1994234146"/>
                    </a:ext>
                  </a:extLst>
                </a:gridCol>
                <a:gridCol w="10864064">
                  <a:extLst>
                    <a:ext uri="{9D8B030D-6E8A-4147-A177-3AD203B41FA5}">
                      <a16:colId xmlns:a16="http://schemas.microsoft.com/office/drawing/2014/main" val="3147114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look at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 for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等待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 back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回来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hurry up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赶紧，赶快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 bus/plane/train/bike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乘公共汽车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飞机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火车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骑自行车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send sb an email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给某人发一封电子邮件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3489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9254443"/>
              </p:ext>
            </p:extLst>
          </p:nvPr>
        </p:nvGraphicFramePr>
        <p:xfrm>
          <a:off x="334566" y="908720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224136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297144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核心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You’re back from China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你们从中国回来了！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back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from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返回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Yes, we’re home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是的，我们到家了。</a:t>
                      </a:r>
                    </a:p>
                    <a:p>
                      <a:pPr algn="di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到家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这里的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是地点副词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前面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不用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介词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Let’s buy some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咱们买一些吧。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＋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动词原形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构成一种提建议的方式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让我们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吧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450" marR="2245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398673"/>
              </p:ext>
            </p:extLst>
          </p:nvPr>
        </p:nvGraphicFramePr>
        <p:xfrm>
          <a:off x="334566" y="908720"/>
          <a:ext cx="11521280" cy="4525963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873208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Wait for me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等等我！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pc="-13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spc="-13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</a:t>
                      </a:r>
                      <a:r>
                        <a:rPr lang="zh-CN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常与</a:t>
                      </a:r>
                      <a:r>
                        <a:rPr lang="en-US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zh-CN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连用</a:t>
                      </a:r>
                      <a:r>
                        <a:rPr lang="zh-CN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构成短语</a:t>
                      </a:r>
                      <a:r>
                        <a:rPr lang="en-US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wait</a:t>
                      </a:r>
                      <a:r>
                        <a:rPr lang="en-US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sb/sth,</a:t>
                      </a:r>
                      <a:r>
                        <a:rPr lang="zh-CN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spc="-13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等待某人</a:t>
                      </a:r>
                      <a:r>
                        <a:rPr lang="en-US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zh-CN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某物</a:t>
                      </a:r>
                      <a:r>
                        <a:rPr lang="en-US" sz="2800" spc="-13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spc="-13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spc="-13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 she send you an email?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她给你发电子邮件了吗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No, she didn’t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不，她没发。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He’s Sam and Amy’s friend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他是萨姆和埃米的朋友。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pc="-10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spc="-10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Sam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是名词所有格形式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萨姆和埃米共有的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spc="-1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450" marR="2245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318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381276"/>
              </p:ext>
            </p:extLst>
          </p:nvPr>
        </p:nvGraphicFramePr>
        <p:xfrm>
          <a:off x="334566" y="1340768"/>
          <a:ext cx="11521280" cy="3312368"/>
        </p:xfrm>
        <a:graphic>
          <a:graphicData uri="http://schemas.openxmlformats.org/drawingml/2006/table">
            <a:tbl>
              <a:tblPr firstRow="1" firstCol="1" bandRow="1"/>
              <a:tblGrid>
                <a:gridCol w="648072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873208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331236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dropped my ice cream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 我把我的冰激凌弄掉了！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dropped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drop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Did Lingling phone you?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玲玲给你打电话了吗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phone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在本句中为动词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打电话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phone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给某人打电话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相当于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sb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2450" marR="2245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587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668829"/>
              </p:ext>
            </p:extLst>
          </p:nvPr>
        </p:nvGraphicFramePr>
        <p:xfrm>
          <a:off x="334566" y="908720"/>
          <a:ext cx="11521279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741437">
                  <a:extLst>
                    <a:ext uri="{9D8B030D-6E8A-4147-A177-3AD203B41FA5}">
                      <a16:colId xmlns:a16="http://schemas.microsoft.com/office/drawing/2014/main" val="3196781503"/>
                    </a:ext>
                  </a:extLst>
                </a:gridCol>
                <a:gridCol w="10779842">
                  <a:extLst>
                    <a:ext uri="{9D8B030D-6E8A-4147-A177-3AD203B41FA5}">
                      <a16:colId xmlns:a16="http://schemas.microsoft.com/office/drawing/2014/main" val="2108563226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一般过去时的特征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句中常有表示过去的时间状语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yesterday,last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短语等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，或可通过上下文看出是表示过去的时间。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动词要用过去式形式。例如：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rode a bike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我骑了自行车。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疑问句用助动词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提问，谓语动词用原形。例如：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 Sam buy an ice cream?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萨姆买冰激凌了吗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记住常用不规则动词的过去式：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came,bought,ran,met,went,saw,had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等。</a:t>
                      </a:r>
                    </a:p>
                  </a:txBody>
                  <a:tcPr marL="52384" marR="52384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11515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6752" y="1091053"/>
            <a:ext cx="10756265" cy="796925"/>
          </a:xfrm>
          <a:prstGeom prst="rect">
            <a:avLst/>
          </a:prstGeom>
        </p:spPr>
      </p:pic>
      <p:pic>
        <p:nvPicPr>
          <p:cNvPr id="4" name="q1a.jpg" descr="id:21474932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4666" y="2744564"/>
            <a:ext cx="1895475" cy="1380490"/>
          </a:xfrm>
          <a:prstGeom prst="rect">
            <a:avLst/>
          </a:prstGeom>
        </p:spPr>
      </p:pic>
      <p:pic>
        <p:nvPicPr>
          <p:cNvPr id="5" name="q1b.jpg" descr="id:21474932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782838" y="2780928"/>
            <a:ext cx="1517650" cy="1380490"/>
          </a:xfrm>
          <a:prstGeom prst="rect">
            <a:avLst/>
          </a:prstGeom>
        </p:spPr>
      </p:pic>
      <p:pic>
        <p:nvPicPr>
          <p:cNvPr id="6" name="q1c.jpg" descr="id:214749323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74646" y="2780928"/>
            <a:ext cx="2263775" cy="1380490"/>
          </a:xfrm>
          <a:prstGeom prst="rect">
            <a:avLst/>
          </a:prstGeom>
        </p:spPr>
      </p:pic>
      <p:pic>
        <p:nvPicPr>
          <p:cNvPr id="7" name="q1d.jpg" descr="id:214749323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391350" y="2895982"/>
            <a:ext cx="2468245" cy="1208405"/>
          </a:xfrm>
          <a:prstGeom prst="rect">
            <a:avLst/>
          </a:prstGeom>
        </p:spPr>
      </p:pic>
      <p:pic>
        <p:nvPicPr>
          <p:cNvPr id="8" name="q1e.jpg" descr="id:2147493245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10791046" y="2809939"/>
            <a:ext cx="652145" cy="138049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641" y="4957119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email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072744" y="4957119"/>
            <a:ext cx="843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bike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019378" y="444347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5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300226" y="445235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556885" y="445235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0917765" y="445235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293109" y="445235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015123" y="4957119"/>
            <a:ext cx="16401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ice </a:t>
            </a:r>
            <a:r>
              <a:rPr lang="en-US" altLang="zh-CN" dirty="0">
                <a:solidFill>
                  <a:srgbClr val="ED028C"/>
                </a:solidFill>
              </a:rPr>
              <a:t>cream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8115650" y="4957119"/>
            <a:ext cx="7248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bus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0531113" y="4957119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shoes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3061</Words>
  <Application>Microsoft Office PowerPoint</Application>
  <PresentationFormat>自定义</PresentationFormat>
  <Paragraphs>244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黑体</vt:lpstr>
      <vt:lpstr>楷体</vt:lpstr>
      <vt:lpstr>隶书</vt:lpstr>
      <vt:lpstr>宋体</vt:lpstr>
      <vt:lpstr>Arial</vt:lpstr>
      <vt:lpstr>Calibri</vt:lpstr>
      <vt:lpstr>IPAPANNEW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2025-06-15T10:00:50Z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